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66" r:id="rId4"/>
    <p:sldId id="265" r:id="rId5"/>
    <p:sldId id="264" r:id="rId6"/>
    <p:sldId id="263" r:id="rId7"/>
    <p:sldId id="262" r:id="rId8"/>
    <p:sldId id="27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11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47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5.png>
</file>

<file path=ppt/media/image6.jpeg>
</file>

<file path=ppt/media/image7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8DA0FD-D53A-419B-B1CE-EDBFDD3014B7}" type="datetimeFigureOut">
              <a:rPr lang="zh-TW" altLang="en-US" smtClean="0"/>
              <a:t>2020/5/2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CCC1EA-D2B2-4289-A0F6-2972120A0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8626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482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248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6747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07529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51702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8571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0088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554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638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2730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94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953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4373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1097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248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833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417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845689D-1721-4FE6-A82C-EE1DC3B973DF}" type="datetimeFigureOut">
              <a:rPr lang="en-GB" smtClean="0"/>
              <a:t>02/05/2020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1983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6EE798-908A-4829-B992-979AB774A0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43672"/>
            <a:ext cx="9144000" cy="2387600"/>
          </a:xfrm>
        </p:spPr>
        <p:txBody>
          <a:bodyPr/>
          <a:lstStyle/>
          <a:p>
            <a:r>
              <a:rPr lang="en-GB" dirty="0"/>
              <a:t>Object Localisation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D1917EC-37D2-4E67-B022-B4A69C2E0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6363" y="3842183"/>
            <a:ext cx="9144000" cy="165576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Group G9</a:t>
            </a:r>
          </a:p>
        </p:txBody>
      </p:sp>
    </p:spTree>
    <p:extLst>
      <p:ext uri="{BB962C8B-B14F-4D97-AF65-F5344CB8AC3E}">
        <p14:creationId xmlns:p14="http://schemas.microsoft.com/office/powerpoint/2010/main" val="300989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1109B5D-BC35-4376-98A2-F53B03E4E1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94D90C11-98A3-40E3-B04C-A3025D6458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3B28FB1-97C9-4A9E-A45B-356508C2C3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Title 1">
            <a:extLst>
              <a:ext uri="{FF2B5EF4-FFF2-40B4-BE49-F238E27FC236}">
                <a16:creationId xmlns:a16="http://schemas.microsoft.com/office/drawing/2014/main" xmlns="" id="{B52703E5-DE5C-4A22-B6C5-1A7FEFCFFE3F}"/>
              </a:ext>
            </a:extLst>
          </p:cNvPr>
          <p:cNvSpPr txBox="1">
            <a:spLocks/>
          </p:cNvSpPr>
          <p:nvPr/>
        </p:nvSpPr>
        <p:spPr bwMode="gray">
          <a:xfrm>
            <a:off x="1200454" y="571500"/>
            <a:ext cx="3081556" cy="10683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u="sng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1C2D0CB-4F80-4A10-B7B2-DCA2AEA4A76F}"/>
              </a:ext>
            </a:extLst>
          </p:cNvPr>
          <p:cNvSpPr txBox="1"/>
          <p:nvPr/>
        </p:nvSpPr>
        <p:spPr>
          <a:xfrm>
            <a:off x="1167977" y="1581546"/>
            <a:ext cx="926983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Object Localisation is the task of finding objects in images and describing them using rectangles. </a:t>
            </a:r>
          </a:p>
          <a:p>
            <a:endParaRPr lang="en-GB" dirty="0"/>
          </a:p>
          <a:p>
            <a:r>
              <a:rPr lang="en-GB" dirty="0"/>
              <a:t>Given an image, an object localisation model should output co-ordinates which describe the size and location of each object in the image.</a:t>
            </a:r>
          </a:p>
          <a:p>
            <a:endParaRPr lang="en-GB" dirty="0"/>
          </a:p>
          <a:p>
            <a:r>
              <a:rPr lang="en-GB" dirty="0"/>
              <a:t>In our Project we combine the localisation task with the task of classification.</a:t>
            </a:r>
          </a:p>
          <a:p>
            <a:endParaRPr lang="en-GB" dirty="0"/>
          </a:p>
          <a:p>
            <a:r>
              <a:rPr lang="en-GB" dirty="0"/>
              <a:t>Hence the aim of our model is to both locate objects and label what the object is.</a:t>
            </a:r>
          </a:p>
          <a:p>
            <a:endParaRPr lang="en-GB" dirty="0"/>
          </a:p>
          <a:p>
            <a:r>
              <a:rPr lang="en-GB" dirty="0"/>
              <a:t>This task is known as object detection.</a:t>
            </a:r>
          </a:p>
          <a:p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A4CFF5BF-5B27-474C-B800-EF40D7F71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01" y="4322564"/>
            <a:ext cx="4131733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xmlns="" id="{FAB61F82-D7A8-463E-9FC1-66B7EC25D31C}"/>
              </a:ext>
            </a:extLst>
          </p:cNvPr>
          <p:cNvCxnSpPr>
            <a:cxnSpLocks/>
          </p:cNvCxnSpPr>
          <p:nvPr/>
        </p:nvCxnSpPr>
        <p:spPr>
          <a:xfrm>
            <a:off x="5911273" y="4174836"/>
            <a:ext cx="1330036" cy="22928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xmlns="" id="{C2620AB8-54FC-4711-93A4-24A748428E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600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8140"/>
    </mc:Choice>
    <mc:Fallback xmlns="">
      <p:transition spd="slow" advTm="28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1109B5D-BC35-4376-98A2-F53B03E4E1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94D90C11-98A3-40E3-B04C-A3025D6458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3B28FB1-97C9-4A9E-A45B-356508C2C3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E61ABE3C-8DCA-4618-83B9-F998E73CC05D}"/>
              </a:ext>
            </a:extLst>
          </p:cNvPr>
          <p:cNvSpPr txBox="1">
            <a:spLocks/>
          </p:cNvSpPr>
          <p:nvPr/>
        </p:nvSpPr>
        <p:spPr bwMode="gray">
          <a:xfrm>
            <a:off x="1200453" y="571500"/>
            <a:ext cx="3916491" cy="10683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u="sng" dirty="0">
                <a:solidFill>
                  <a:schemeClr val="tx1"/>
                </a:solidFill>
              </a:rPr>
              <a:t>Project Structure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26D8293-590E-4DFA-B9E2-68006CAC543F}"/>
              </a:ext>
            </a:extLst>
          </p:cNvPr>
          <p:cNvSpPr txBox="1"/>
          <p:nvPr/>
        </p:nvSpPr>
        <p:spPr>
          <a:xfrm>
            <a:off x="1200452" y="1840597"/>
            <a:ext cx="8387167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We split the project into the following structure:</a:t>
            </a:r>
          </a:p>
          <a:p>
            <a:endParaRPr lang="en-GB" dirty="0"/>
          </a:p>
          <a:p>
            <a:r>
              <a:rPr lang="en-GB" sz="2000" dirty="0"/>
              <a:t>1. Describe the dataset</a:t>
            </a:r>
          </a:p>
          <a:p>
            <a:r>
              <a:rPr lang="en-GB" sz="2000" dirty="0"/>
              <a:t>2. Research and Create Models</a:t>
            </a:r>
          </a:p>
          <a:p>
            <a:r>
              <a:rPr lang="en-GB" sz="2000" dirty="0"/>
              <a:t>3. Model tuning </a:t>
            </a:r>
          </a:p>
          <a:p>
            <a:r>
              <a:rPr lang="en-GB" sz="2000" dirty="0"/>
              <a:t>4. Collecting results and analysis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xmlns="" id="{6B6649DB-79F7-431D-81B1-DDC4FA7B6A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649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2907"/>
    </mc:Choice>
    <mc:Fallback xmlns="">
      <p:transition spd="slow" advTm="329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1109B5D-BC35-4376-98A2-F53B03E4E1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94D90C11-98A3-40E3-B04C-A3025D6458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3B28FB1-97C9-4A9E-A45B-356508C2C3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F8348D48-61FC-4F9D-967F-A2064D23C553}"/>
              </a:ext>
            </a:extLst>
          </p:cNvPr>
          <p:cNvSpPr txBox="1">
            <a:spLocks/>
          </p:cNvSpPr>
          <p:nvPr/>
        </p:nvSpPr>
        <p:spPr bwMode="gray">
          <a:xfrm>
            <a:off x="1200453" y="571500"/>
            <a:ext cx="6234820" cy="10683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u="sng" dirty="0">
                <a:solidFill>
                  <a:schemeClr val="tx1"/>
                </a:solidFill>
              </a:rPr>
              <a:t>Description of the dataset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4535743-B0CF-4DA4-93EC-C979C96DAC1F}"/>
              </a:ext>
            </a:extLst>
          </p:cNvPr>
          <p:cNvSpPr txBox="1"/>
          <p:nvPr/>
        </p:nvSpPr>
        <p:spPr>
          <a:xfrm>
            <a:off x="1200453" y="1662808"/>
            <a:ext cx="788785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first task involved looking at the dataset provided and choosing what images we would use.</a:t>
            </a:r>
          </a:p>
          <a:p>
            <a:endParaRPr lang="en-GB" dirty="0"/>
          </a:p>
          <a:p>
            <a:r>
              <a:rPr lang="en-GB" dirty="0"/>
              <a:t>From here we decided to perform the task of object detection using images of people.</a:t>
            </a:r>
          </a:p>
          <a:p>
            <a:endParaRPr lang="en-GB" dirty="0"/>
          </a:p>
          <a:p>
            <a:r>
              <a:rPr lang="en-GB" dirty="0"/>
              <a:t>We would try to locate and classify the following objects:</a:t>
            </a:r>
          </a:p>
          <a:p>
            <a:r>
              <a:rPr lang="en-GB" dirty="0"/>
              <a:t>	People, Heads, hands and Feet.</a:t>
            </a:r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C975181C-4FB4-4B35-89F3-AC023B1FDF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766" t="23056" r="53203" b="5695"/>
          <a:stretch/>
        </p:blipFill>
        <p:spPr>
          <a:xfrm>
            <a:off x="8491509" y="2859161"/>
            <a:ext cx="2262966" cy="33552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29DBCD87-8375-49D6-AF9F-96083C07ED9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845" t="24444" r="41639" b="4723"/>
          <a:stretch/>
        </p:blipFill>
        <p:spPr>
          <a:xfrm>
            <a:off x="5914379" y="3774513"/>
            <a:ext cx="2367278" cy="2448908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xmlns="" id="{CEFCD8A7-013C-4EEB-BBE5-CC776C2EF6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62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3523"/>
    </mc:Choice>
    <mc:Fallback xmlns="">
      <p:transition spd="slow" advTm="235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1109B5D-BC35-4376-98A2-F53B03E4E1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94D90C11-98A3-40E3-B04C-A3025D6458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3B28FB1-97C9-4A9E-A45B-356508C2C3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ECF74842-B7F2-406D-8BD5-A719C27FA4EF}"/>
              </a:ext>
            </a:extLst>
          </p:cNvPr>
          <p:cNvSpPr/>
          <p:nvPr/>
        </p:nvSpPr>
        <p:spPr>
          <a:xfrm>
            <a:off x="1200453" y="1639850"/>
            <a:ext cx="910888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Analysis of the annotations for the images, showed that there were other labelled objects, sofas, chairs, tables, etc … inside the images.</a:t>
            </a:r>
          </a:p>
          <a:p>
            <a:endParaRPr lang="en-GB" dirty="0"/>
          </a:p>
          <a:p>
            <a:r>
              <a:rPr lang="en-GB" dirty="0"/>
              <a:t>These were removed as they did not fit with our objective and there were not enough instances of them to train a model. 	</a:t>
            </a:r>
          </a:p>
          <a:p>
            <a:endParaRPr lang="en-GB" dirty="0"/>
          </a:p>
          <a:p>
            <a:r>
              <a:rPr lang="en-GB" dirty="0"/>
              <a:t>We also analysed the number of images that </a:t>
            </a:r>
            <a:endParaRPr lang="en-GB" dirty="0" smtClean="0"/>
          </a:p>
          <a:p>
            <a:r>
              <a:rPr lang="en-GB" dirty="0" smtClean="0"/>
              <a:t>contained different </a:t>
            </a:r>
            <a:r>
              <a:rPr lang="en-GB" dirty="0"/>
              <a:t>numbers of objects.</a:t>
            </a:r>
          </a:p>
          <a:p>
            <a:endParaRPr lang="en-GB" dirty="0"/>
          </a:p>
          <a:p>
            <a:r>
              <a:rPr lang="en-GB" dirty="0"/>
              <a:t>This allowed us to find if there were any images </a:t>
            </a:r>
            <a:endParaRPr lang="en-GB" dirty="0" smtClean="0"/>
          </a:p>
          <a:p>
            <a:r>
              <a:rPr lang="en-GB" dirty="0" smtClean="0"/>
              <a:t>with </a:t>
            </a:r>
            <a:r>
              <a:rPr lang="en-GB" dirty="0"/>
              <a:t>many </a:t>
            </a:r>
            <a:r>
              <a:rPr lang="en-GB" dirty="0" smtClean="0"/>
              <a:t>objects </a:t>
            </a:r>
            <a:r>
              <a:rPr lang="en-GB" dirty="0"/>
              <a:t>and hence any images that </a:t>
            </a:r>
            <a:endParaRPr lang="en-GB" dirty="0" smtClean="0"/>
          </a:p>
          <a:p>
            <a:r>
              <a:rPr lang="en-GB" dirty="0" smtClean="0"/>
              <a:t>may </a:t>
            </a:r>
            <a:r>
              <a:rPr lang="en-GB" dirty="0"/>
              <a:t>be difficult </a:t>
            </a:r>
            <a:r>
              <a:rPr lang="en-GB" dirty="0" smtClean="0"/>
              <a:t>to </a:t>
            </a:r>
            <a:r>
              <a:rPr lang="en-GB" dirty="0"/>
              <a:t>perform accurate object </a:t>
            </a:r>
            <a:endParaRPr lang="en-GB" dirty="0" smtClean="0"/>
          </a:p>
          <a:p>
            <a:r>
              <a:rPr lang="en-GB" dirty="0"/>
              <a:t>d</a:t>
            </a:r>
            <a:r>
              <a:rPr lang="en-GB" dirty="0" smtClean="0"/>
              <a:t>etection.</a:t>
            </a:r>
            <a:endParaRPr lang="en-GB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6A599EE4-4EBB-4D9A-9F3C-B054CD151A7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513" y="3148363"/>
            <a:ext cx="4182699" cy="2638873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xmlns="" id="{9C7F2330-EDFC-4164-B977-97B59E42ED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xmlns="" id="{F8348D48-61FC-4F9D-967F-A2064D23C553}"/>
              </a:ext>
            </a:extLst>
          </p:cNvPr>
          <p:cNvSpPr txBox="1">
            <a:spLocks/>
          </p:cNvSpPr>
          <p:nvPr/>
        </p:nvSpPr>
        <p:spPr bwMode="gray">
          <a:xfrm>
            <a:off x="1200453" y="571500"/>
            <a:ext cx="6234820" cy="10683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u="sng" dirty="0" smtClean="0">
                <a:solidFill>
                  <a:schemeClr val="tx1"/>
                </a:solidFill>
              </a:rPr>
              <a:t>Analysis of the dataset</a:t>
            </a:r>
            <a:endParaRPr lang="en-GB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703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5758"/>
    </mc:Choice>
    <mc:Fallback xmlns="">
      <p:transition spd="slow" advTm="45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1109B5D-BC35-4376-98A2-F53B03E4E1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94D90C11-98A3-40E3-B04C-A3025D6458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3B28FB1-97C9-4A9E-A45B-356508C2C3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077C8F1-B0B7-4EC0-8508-3D528C56C48A}"/>
              </a:ext>
            </a:extLst>
          </p:cNvPr>
          <p:cNvSpPr/>
          <p:nvPr/>
        </p:nvSpPr>
        <p:spPr>
          <a:xfrm>
            <a:off x="1200453" y="1636747"/>
            <a:ext cx="101707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Simple CNN </a:t>
            </a:r>
            <a:r>
              <a:rPr lang="en-GB" dirty="0" smtClean="0"/>
              <a:t>:</a:t>
            </a:r>
            <a:r>
              <a:rPr lang="en-GB" dirty="0"/>
              <a:t> </a:t>
            </a:r>
            <a:r>
              <a:rPr lang="en-GB" altLang="zh-TW" dirty="0" smtClean="0"/>
              <a:t>It </a:t>
            </a:r>
            <a:r>
              <a:rPr lang="en-GB" altLang="zh-TW" dirty="0"/>
              <a:t>can only detect one object with the bounding box a time</a:t>
            </a:r>
            <a:r>
              <a:rPr lang="en-GB" altLang="zh-TW" dirty="0" smtClean="0"/>
              <a:t>.</a:t>
            </a:r>
            <a:r>
              <a:rPr lang="en-GB" dirty="0" smtClean="0"/>
              <a:t> </a:t>
            </a:r>
          </a:p>
          <a:p>
            <a:r>
              <a:rPr lang="en-GB" altLang="zh-TW" dirty="0"/>
              <a:t> </a:t>
            </a:r>
            <a:r>
              <a:rPr lang="en-GB" altLang="zh-TW" dirty="0" smtClean="0"/>
              <a:t>                       Used </a:t>
            </a:r>
            <a:r>
              <a:rPr lang="en-GB" altLang="zh-TW" dirty="0"/>
              <a:t>for exploring underlying techniques</a:t>
            </a:r>
            <a:r>
              <a:rPr lang="en-GB" altLang="zh-TW" dirty="0" smtClean="0"/>
              <a:t>.</a:t>
            </a:r>
            <a:endParaRPr lang="en-GB" dirty="0" smtClean="0"/>
          </a:p>
          <a:p>
            <a:endParaRPr lang="en-GB" dirty="0"/>
          </a:p>
          <a:p>
            <a:r>
              <a:rPr lang="en-GB" dirty="0"/>
              <a:t>Mask R-CNN </a:t>
            </a:r>
            <a:r>
              <a:rPr lang="en-GB" dirty="0" smtClean="0"/>
              <a:t>: Extract features for the entire image once.</a:t>
            </a:r>
          </a:p>
          <a:p>
            <a:r>
              <a:rPr lang="en-GB" dirty="0"/>
              <a:t> </a:t>
            </a:r>
            <a:r>
              <a:rPr lang="en-GB" dirty="0" smtClean="0"/>
              <a:t>                        Use a separate fully convolution network to predict objects.</a:t>
            </a:r>
          </a:p>
          <a:p>
            <a:r>
              <a:rPr lang="en-GB" dirty="0"/>
              <a:t> </a:t>
            </a:r>
            <a:r>
              <a:rPr lang="en-GB" dirty="0" smtClean="0"/>
              <a:t>                        Output object mask that supports better performance. </a:t>
            </a:r>
            <a:endParaRPr lang="en-GB" dirty="0"/>
          </a:p>
          <a:p>
            <a:endParaRPr lang="en-GB" dirty="0"/>
          </a:p>
          <a:p>
            <a:r>
              <a:rPr lang="en-GB" dirty="0" smtClean="0"/>
              <a:t>YOLOv3 : Find all objects in an image grid at one time, You Only Look Once.</a:t>
            </a:r>
          </a:p>
          <a:p>
            <a:r>
              <a:rPr lang="en-GB" dirty="0"/>
              <a:t> </a:t>
            </a:r>
            <a:r>
              <a:rPr lang="en-GB" dirty="0" smtClean="0"/>
              <a:t>                Process full images and optimise detect performance simultaneously.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Xception</a:t>
            </a:r>
            <a:r>
              <a:rPr lang="en-GB" dirty="0"/>
              <a:t> </a:t>
            </a:r>
            <a:r>
              <a:rPr lang="en-GB" dirty="0" smtClean="0"/>
              <a:t>: </a:t>
            </a:r>
            <a:r>
              <a:rPr lang="en-US" altLang="zh-TW" dirty="0" err="1"/>
              <a:t>Depthwise</a:t>
            </a:r>
            <a:r>
              <a:rPr lang="en-US" altLang="zh-TW" dirty="0"/>
              <a:t> Separable </a:t>
            </a:r>
            <a:r>
              <a:rPr lang="en-US" altLang="zh-TW" dirty="0" smtClean="0"/>
              <a:t>Convolutions.</a:t>
            </a:r>
          </a:p>
          <a:p>
            <a:r>
              <a:rPr lang="en-US" altLang="zh-TW" dirty="0"/>
              <a:t> </a:t>
            </a:r>
            <a:r>
              <a:rPr lang="en-US" altLang="zh-TW" dirty="0" smtClean="0"/>
              <a:t>                  Cross-channels and </a:t>
            </a:r>
            <a:r>
              <a:rPr lang="en-US" altLang="zh-TW" dirty="0"/>
              <a:t>spatial correlations in the </a:t>
            </a:r>
            <a:r>
              <a:rPr lang="en-US" altLang="zh-TW" dirty="0" smtClean="0"/>
              <a:t>feature maps can be</a:t>
            </a:r>
            <a:r>
              <a:rPr lang="en-US" altLang="zh-TW" dirty="0"/>
              <a:t> </a:t>
            </a:r>
            <a:r>
              <a:rPr lang="en-US" altLang="zh-TW" dirty="0" smtClean="0"/>
              <a:t>decoupled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8348D48-61FC-4F9D-967F-A2064D23C553}"/>
              </a:ext>
            </a:extLst>
          </p:cNvPr>
          <p:cNvSpPr txBox="1">
            <a:spLocks/>
          </p:cNvSpPr>
          <p:nvPr/>
        </p:nvSpPr>
        <p:spPr bwMode="gray">
          <a:xfrm>
            <a:off x="1200453" y="571500"/>
            <a:ext cx="6234820" cy="10683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u="sng" dirty="0" smtClean="0">
                <a:solidFill>
                  <a:schemeClr val="tx1"/>
                </a:solidFill>
              </a:rPr>
              <a:t>Researched Methods</a:t>
            </a:r>
            <a:endParaRPr lang="en-GB" u="sng" dirty="0">
              <a:solidFill>
                <a:schemeClr val="tx1"/>
              </a:solidFill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8575997"/>
              </p:ext>
            </p:extLst>
          </p:nvPr>
        </p:nvGraphicFramePr>
        <p:xfrm>
          <a:off x="2516864" y="5219243"/>
          <a:ext cx="5230582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202"/>
                <a:gridCol w="1393460"/>
                <a:gridCol w="1393460"/>
                <a:gridCol w="1393460"/>
              </a:tblGrid>
              <a:tr h="21278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b="1" dirty="0" smtClean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TW" alt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B311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b="0" dirty="0" smtClean="0">
                          <a:solidFill>
                            <a:schemeClr val="tx1"/>
                          </a:solidFill>
                        </a:rPr>
                        <a:t>Mask</a:t>
                      </a:r>
                      <a:r>
                        <a:rPr lang="en-US" altLang="zh-TW" sz="1500" b="0" baseline="0" dirty="0" smtClean="0">
                          <a:solidFill>
                            <a:schemeClr val="tx1"/>
                          </a:solidFill>
                        </a:rPr>
                        <a:t> R-CNN</a:t>
                      </a:r>
                      <a:endParaRPr lang="zh-TW" altLang="en-US" sz="15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B311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b="0" dirty="0" smtClean="0">
                          <a:solidFill>
                            <a:schemeClr val="tx1"/>
                          </a:solidFill>
                        </a:rPr>
                        <a:t>YOLOv3</a:t>
                      </a:r>
                      <a:endParaRPr lang="zh-TW" altLang="en-US" sz="15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B311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b="0" dirty="0" err="1" smtClean="0">
                          <a:solidFill>
                            <a:schemeClr val="tx1"/>
                          </a:solidFill>
                        </a:rPr>
                        <a:t>Xception</a:t>
                      </a:r>
                      <a:endParaRPr lang="zh-TW" altLang="en-US" sz="15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B31166"/>
                    </a:solidFill>
                  </a:tcPr>
                </a:tc>
              </a:tr>
              <a:tr h="21278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b="1" dirty="0" err="1" smtClean="0"/>
                        <a:t>mAP</a:t>
                      </a:r>
                      <a:endParaRPr lang="zh-TW" altLang="en-US" sz="15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 smtClean="0"/>
                        <a:t>0.77</a:t>
                      </a:r>
                      <a:endParaRPr lang="zh-TW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 smtClean="0"/>
                        <a:t>0.56</a:t>
                      </a:r>
                      <a:endParaRPr lang="zh-TW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500" dirty="0" smtClean="0"/>
                        <a:t>0.62</a:t>
                      </a:r>
                      <a:endParaRPr lang="zh-TW" altLang="en-US" sz="15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7363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7540"/>
    </mc:Choice>
    <mc:Fallback xmlns="">
      <p:transition spd="slow" advTm="754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1109B5D-BC35-4376-98A2-F53B03E4E1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94D90C11-98A3-40E3-B04C-A3025D6458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3B28FB1-97C9-4A9E-A45B-356508C2C3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8C1879B-8C54-4CA7-8848-33B0288F7CF4}"/>
              </a:ext>
            </a:extLst>
          </p:cNvPr>
          <p:cNvSpPr txBox="1"/>
          <p:nvPr/>
        </p:nvSpPr>
        <p:spPr>
          <a:xfrm>
            <a:off x="1200453" y="1759765"/>
            <a:ext cx="9482636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sz="2000" dirty="0" smtClean="0"/>
              <a:t>Steps:</a:t>
            </a:r>
          </a:p>
          <a:p>
            <a:endParaRPr lang="en-GB" altLang="zh-TW" dirty="0"/>
          </a:p>
          <a:p>
            <a:r>
              <a:rPr lang="en-GB" altLang="zh-TW" dirty="0" smtClean="0"/>
              <a:t>1. </a:t>
            </a:r>
            <a:r>
              <a:rPr lang="en-US" altLang="zh-TW" dirty="0"/>
              <a:t>Installation of the Mask R-CNN Library.</a:t>
            </a:r>
          </a:p>
          <a:p>
            <a:endParaRPr lang="en-GB" altLang="zh-TW" dirty="0" smtClean="0"/>
          </a:p>
          <a:p>
            <a:r>
              <a:rPr lang="en-GB" altLang="zh-TW" dirty="0" smtClean="0"/>
              <a:t>2. Data </a:t>
            </a:r>
            <a:r>
              <a:rPr lang="en-GB" altLang="zh-TW" dirty="0" err="1" smtClean="0"/>
              <a:t>preprocessing</a:t>
            </a:r>
            <a:r>
              <a:rPr lang="en-GB" altLang="zh-TW" dirty="0" smtClean="0"/>
              <a:t> : annotation (class and bounding box of image) and masks.</a:t>
            </a:r>
            <a:endParaRPr lang="en-US" altLang="zh-TW" dirty="0" smtClean="0"/>
          </a:p>
          <a:p>
            <a:endParaRPr lang="en-GB" altLang="zh-TW" dirty="0" smtClean="0"/>
          </a:p>
          <a:p>
            <a:r>
              <a:rPr lang="en-GB" altLang="zh-TW" dirty="0" smtClean="0"/>
              <a:t>3. Create training and testing dataset based on 75/25 split.</a:t>
            </a:r>
          </a:p>
          <a:p>
            <a:endParaRPr lang="en-US" altLang="zh-TW" dirty="0" smtClean="0"/>
          </a:p>
          <a:p>
            <a:r>
              <a:rPr lang="en-GB" altLang="zh-TW" dirty="0" smtClean="0"/>
              <a:t>4. Model training : transfer learning </a:t>
            </a:r>
            <a:r>
              <a:rPr lang="zh-TW" altLang="en-US" dirty="0" smtClean="0"/>
              <a:t>→ </a:t>
            </a:r>
            <a:r>
              <a:rPr lang="en-US" altLang="zh-TW" dirty="0" smtClean="0"/>
              <a:t>record loss </a:t>
            </a:r>
            <a:r>
              <a:rPr lang="zh-TW" altLang="en-US" dirty="0" smtClean="0"/>
              <a:t>→ </a:t>
            </a:r>
            <a:r>
              <a:rPr lang="en-US" altLang="zh-TW" dirty="0" smtClean="0"/>
              <a:t>adjust model</a:t>
            </a:r>
          </a:p>
          <a:p>
            <a:endParaRPr lang="en-US" altLang="zh-TW" dirty="0"/>
          </a:p>
          <a:p>
            <a:r>
              <a:rPr lang="en-US" altLang="zh-TW" dirty="0" smtClean="0"/>
              <a:t>5. Model experimental setting</a:t>
            </a:r>
          </a:p>
          <a:p>
            <a:endParaRPr lang="en-US" altLang="zh-TW" dirty="0"/>
          </a:p>
          <a:p>
            <a:r>
              <a:rPr lang="en-US" altLang="zh-TW" dirty="0" smtClean="0"/>
              <a:t>6. Model evaluation and </a:t>
            </a:r>
            <a:r>
              <a:rPr lang="en-US" altLang="zh-TW" dirty="0"/>
              <a:t>p</a:t>
            </a:r>
            <a:r>
              <a:rPr lang="en-US" altLang="zh-TW" dirty="0" smtClean="0"/>
              <a:t>rediction </a:t>
            </a:r>
            <a:r>
              <a:rPr lang="en-US" altLang="zh-TW" dirty="0"/>
              <a:t>of test images.</a:t>
            </a:r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8348D48-61FC-4F9D-967F-A2064D23C553}"/>
              </a:ext>
            </a:extLst>
          </p:cNvPr>
          <p:cNvSpPr txBox="1">
            <a:spLocks/>
          </p:cNvSpPr>
          <p:nvPr/>
        </p:nvSpPr>
        <p:spPr bwMode="gray">
          <a:xfrm>
            <a:off x="1200453" y="571500"/>
            <a:ext cx="7490874" cy="10683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u="sng" dirty="0" smtClean="0">
                <a:solidFill>
                  <a:schemeClr val="tx1"/>
                </a:solidFill>
              </a:rPr>
              <a:t>Chosen Method</a:t>
            </a:r>
            <a:r>
              <a:rPr lang="zh-TW" altLang="en-US" u="sng" dirty="0" smtClean="0">
                <a:solidFill>
                  <a:schemeClr val="tx1"/>
                </a:solidFill>
              </a:rPr>
              <a:t>：</a:t>
            </a:r>
            <a:r>
              <a:rPr lang="en-US" altLang="zh-TW" u="sng" dirty="0" smtClean="0">
                <a:solidFill>
                  <a:schemeClr val="tx1"/>
                </a:solidFill>
              </a:rPr>
              <a:t>Mask R-CNN</a:t>
            </a:r>
            <a:endParaRPr lang="en-GB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48717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775"/>
    </mc:Choice>
    <mc:Fallback xmlns="">
      <p:transition spd="slow" advTm="1775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1109B5D-BC35-4376-98A2-F53B03E4E1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94D90C11-98A3-40E3-B04C-A3025D6458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3B28FB1-97C9-4A9E-A45B-356508C2C3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86042EF-0C37-4F25-8F2A-877A5EF211BE}"/>
              </a:ext>
            </a:extLst>
          </p:cNvPr>
          <p:cNvSpPr txBox="1"/>
          <p:nvPr/>
        </p:nvSpPr>
        <p:spPr>
          <a:xfrm>
            <a:off x="1200452" y="1850961"/>
            <a:ext cx="79164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Here the aim was to increase the performance of the model by tuning different parameters.</a:t>
            </a:r>
          </a:p>
          <a:p>
            <a:endParaRPr lang="en-GB" dirty="0"/>
          </a:p>
          <a:p>
            <a:r>
              <a:rPr lang="en-GB" dirty="0"/>
              <a:t>This included:</a:t>
            </a:r>
          </a:p>
          <a:p>
            <a:r>
              <a:rPr lang="en-GB" dirty="0"/>
              <a:t>	. Loss Weights</a:t>
            </a:r>
          </a:p>
          <a:p>
            <a:r>
              <a:rPr lang="en-GB" dirty="0"/>
              <a:t>	. Learning rate  / Momentum   </a:t>
            </a:r>
          </a:p>
          <a:p>
            <a:r>
              <a:rPr lang="en-GB" dirty="0"/>
              <a:t>	. Regularisation parameter   </a:t>
            </a:r>
          </a:p>
          <a:p>
            <a:r>
              <a:rPr lang="en-GB" dirty="0"/>
              <a:t>	. Model Layers</a:t>
            </a:r>
          </a:p>
          <a:p>
            <a:r>
              <a:rPr lang="en-GB" dirty="0"/>
              <a:t>	. Model Backbone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027B90A-26A8-490C-BFD4-FFB8893128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7505" y="2550340"/>
            <a:ext cx="4790749" cy="2981327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xmlns="" id="{062AE633-DDEB-4B14-8ED1-53FC091C3E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xmlns="" id="{F8348D48-61FC-4F9D-967F-A2064D23C553}"/>
              </a:ext>
            </a:extLst>
          </p:cNvPr>
          <p:cNvSpPr txBox="1">
            <a:spLocks/>
          </p:cNvSpPr>
          <p:nvPr/>
        </p:nvSpPr>
        <p:spPr bwMode="gray">
          <a:xfrm>
            <a:off x="1200452" y="571500"/>
            <a:ext cx="7671943" cy="10683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u="sng" dirty="0" smtClean="0">
                <a:solidFill>
                  <a:schemeClr val="tx1"/>
                </a:solidFill>
              </a:rPr>
              <a:t>Mask R-CNN Experimental Setting</a:t>
            </a:r>
            <a:endParaRPr lang="en-GB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723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5951"/>
    </mc:Choice>
    <mc:Fallback xmlns="">
      <p:transition spd="slow" advTm="45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5506</TotalTime>
  <Words>428</Words>
  <Application>Microsoft Office PowerPoint</Application>
  <PresentationFormat>寬螢幕</PresentationFormat>
  <Paragraphs>82</Paragraphs>
  <Slides>8</Slides>
  <Notes>0</Notes>
  <HiddenSlides>0</HiddenSlides>
  <MMClips>5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新細明體</vt:lpstr>
      <vt:lpstr>Arial</vt:lpstr>
      <vt:lpstr>Calibri</vt:lpstr>
      <vt:lpstr>Century Gothic</vt:lpstr>
      <vt:lpstr>Wingdings 3</vt:lpstr>
      <vt:lpstr>Ion Boardroom</vt:lpstr>
      <vt:lpstr>Object Localisation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Localisation</dc:title>
  <dc:creator>Alex Westcott</dc:creator>
  <cp:lastModifiedBy>Yu-Ting Nieh</cp:lastModifiedBy>
  <cp:revision>45</cp:revision>
  <dcterms:created xsi:type="dcterms:W3CDTF">2020-04-24T15:10:36Z</dcterms:created>
  <dcterms:modified xsi:type="dcterms:W3CDTF">2020-05-02T12:49:12Z</dcterms:modified>
</cp:coreProperties>
</file>